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  <p:sldId id="291" r:id="rId29"/>
    <p:sldId id="274" r:id="rId30"/>
    <p:sldId id="275" r:id="rId31"/>
    <p:sldId id="276" r:id="rId32"/>
    <p:sldId id="277" r:id="rId33"/>
    <p:sldId id="278" r:id="rId34"/>
    <p:sldId id="279" r:id="rId35"/>
    <p:sldId id="273" r:id="rId36"/>
    <p:sldId id="269" r:id="rId37"/>
    <p:sldId id="294" r:id="rId38"/>
    <p:sldId id="292" r:id="rId39"/>
    <p:sldId id="293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242" autoAdjust="0"/>
  </p:normalViewPr>
  <p:slideViewPr>
    <p:cSldViewPr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BDEE0-0AEC-4D06-AF9A-F53BE351C4CA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FD466-8049-416B-A087-E783E3A9B9B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9525B-21E6-413D-98D1-A47E121B2559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b="1"/>
              <a:t>* Hármas kötésű GIC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2C5A-225F-40B2-9053-373279670D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EEA24C-960E-465B-BAA9-B4E08781D2D5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DD9938-97C4-49C2-B493-3B27A5AEBC5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Tejfogak szuvasodása, ellátása, következményes betegségei</a:t>
            </a:r>
            <a:br>
              <a:rPr lang="hu-HU" sz="3600" dirty="0"/>
            </a:br>
            <a:r>
              <a:rPr lang="hu-HU" sz="3600" dirty="0"/>
              <a:t>Tömőanyagok a gyermekfogászatban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Következményes betegségek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u="sng" dirty="0"/>
              <a:t>Klinikai kórformák:</a:t>
            </a:r>
          </a:p>
          <a:p>
            <a:r>
              <a:rPr lang="hu-HU" dirty="0" err="1"/>
              <a:t>Pulpitis</a:t>
            </a:r>
            <a:endParaRPr lang="hu-HU" dirty="0"/>
          </a:p>
          <a:p>
            <a:r>
              <a:rPr lang="hu-HU" dirty="0" err="1"/>
              <a:t>Periodontitis</a:t>
            </a:r>
            <a:endParaRPr lang="hu-HU" dirty="0"/>
          </a:p>
          <a:p>
            <a:r>
              <a:rPr lang="hu-HU" dirty="0" err="1"/>
              <a:t>Periostitis</a:t>
            </a:r>
            <a:endParaRPr lang="hu-HU" dirty="0"/>
          </a:p>
          <a:p>
            <a:r>
              <a:rPr lang="hu-HU" dirty="0" err="1"/>
              <a:t>Gangraena</a:t>
            </a:r>
            <a:endParaRPr lang="hu-HU" dirty="0"/>
          </a:p>
          <a:p>
            <a:r>
              <a:rPr lang="hu-HU" dirty="0" err="1"/>
              <a:t>Osteomyelitis</a:t>
            </a:r>
            <a:r>
              <a:rPr lang="hu-HU" dirty="0"/>
              <a:t> </a:t>
            </a:r>
          </a:p>
          <a:p>
            <a:r>
              <a:rPr lang="hu-HU" dirty="0" err="1"/>
              <a:t>Phlegmone</a:t>
            </a:r>
            <a:endParaRPr lang="hu-HU" dirty="0"/>
          </a:p>
          <a:p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periodontitis</a:t>
            </a:r>
            <a:r>
              <a:rPr lang="hu-HU" dirty="0"/>
              <a:t>, </a:t>
            </a:r>
            <a:r>
              <a:rPr lang="hu-HU" dirty="0" err="1"/>
              <a:t>osteomyelitis</a:t>
            </a:r>
            <a:r>
              <a:rPr lang="hu-HU" dirty="0"/>
              <a:t>, </a:t>
            </a:r>
            <a:r>
              <a:rPr lang="hu-HU" dirty="0" err="1"/>
              <a:t>phlegmone</a:t>
            </a:r>
            <a:r>
              <a:rPr lang="hu-HU" dirty="0"/>
              <a:t> ritkábban)</a:t>
            </a:r>
          </a:p>
        </p:txBody>
      </p:sp>
      <p:pic>
        <p:nvPicPr>
          <p:cNvPr id="4" name="Picture 7" descr="http://www.dental.hu/wp-content/uploads/2014/04/1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4929190" cy="372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Diagnosztika tejfogak esetén: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 err="1"/>
              <a:t>Pulpitis</a:t>
            </a:r>
            <a:r>
              <a:rPr lang="hu-HU" dirty="0"/>
              <a:t>: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hu-HU" dirty="0"/>
              <a:t>Frontfogak: nagyon ritka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hu-HU" dirty="0"/>
              <a:t>Moláris fogak: panaszt okozó fog elkülönítése diagnosztikai nehézség –az első </a:t>
            </a:r>
            <a:r>
              <a:rPr lang="hu-HU" dirty="0" err="1"/>
              <a:t>tejmolárisok</a:t>
            </a:r>
            <a:r>
              <a:rPr lang="hu-HU" dirty="0"/>
              <a:t> hamarabb érintettek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hu-HU" dirty="0" err="1"/>
              <a:t>Gangraena</a:t>
            </a:r>
            <a:r>
              <a:rPr lang="hu-HU" dirty="0"/>
              <a:t>: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hu-HU" dirty="0"/>
              <a:t>Frontfogak: ECC, vagy trauma következményeképp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hu-HU" dirty="0"/>
              <a:t>Moláris fogak: akut folyamat levezetése után, vagy spontán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hu-HU" dirty="0"/>
              <a:t>Jellemzően: tünetmentesség, </a:t>
            </a:r>
          </a:p>
          <a:p>
            <a:pPr marL="658368" lvl="1" indent="-246888">
              <a:buNone/>
              <a:defRPr/>
            </a:pPr>
            <a:r>
              <a:rPr lang="hu-HU" dirty="0"/>
              <a:t>	sipolynyílás a </a:t>
            </a:r>
            <a:r>
              <a:rPr lang="hu-HU" dirty="0" err="1"/>
              <a:t>gingiva</a:t>
            </a:r>
            <a:r>
              <a:rPr lang="hu-HU" dirty="0"/>
              <a:t> </a:t>
            </a:r>
            <a:r>
              <a:rPr lang="hu-HU" dirty="0" err="1"/>
              <a:t>proprián</a:t>
            </a:r>
            <a:r>
              <a:rPr lang="hu-HU" dirty="0"/>
              <a:t>, </a:t>
            </a:r>
          </a:p>
          <a:p>
            <a:pPr marL="658368" lvl="1" indent="-246888">
              <a:buNone/>
              <a:defRPr/>
            </a:pPr>
            <a:r>
              <a:rPr lang="hu-HU" dirty="0"/>
              <a:t>	kórelőzményben </a:t>
            </a:r>
          </a:p>
          <a:p>
            <a:pPr marL="658368" lvl="1" indent="-246888">
              <a:buNone/>
              <a:defRPr/>
            </a:pPr>
            <a:r>
              <a:rPr lang="hu-HU" dirty="0"/>
              <a:t>			</a:t>
            </a:r>
            <a:r>
              <a:rPr lang="hu-HU" dirty="0" err="1"/>
              <a:t>pulpitis</a:t>
            </a:r>
            <a:r>
              <a:rPr lang="hu-HU" dirty="0"/>
              <a:t>/</a:t>
            </a:r>
            <a:r>
              <a:rPr lang="hu-HU" dirty="0" err="1"/>
              <a:t>periostitis</a:t>
            </a:r>
            <a:r>
              <a:rPr lang="hu-HU" dirty="0"/>
              <a:t>/trauma</a:t>
            </a:r>
          </a:p>
          <a:p>
            <a:endParaRPr lang="hu-HU" dirty="0"/>
          </a:p>
        </p:txBody>
      </p:sp>
      <p:pic>
        <p:nvPicPr>
          <p:cNvPr id="4" name="Picture 6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670" y="4714885"/>
            <a:ext cx="324133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Diagnosztika tejfogak esetén: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5984760" cy="4170246"/>
          </a:xfrm>
        </p:spPr>
        <p:txBody>
          <a:bodyPr/>
          <a:lstStyle/>
          <a:p>
            <a:r>
              <a:rPr lang="hu-HU" dirty="0" err="1"/>
              <a:t>Periostitis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Diffúz fájdalom a kezdeti szakaszban</a:t>
            </a:r>
          </a:p>
          <a:p>
            <a:pPr lvl="1"/>
            <a:r>
              <a:rPr lang="hu-HU" dirty="0"/>
              <a:t>Általános tünetek: láz, elesettség, étvágytalanság</a:t>
            </a:r>
          </a:p>
          <a:p>
            <a:pPr lvl="1"/>
            <a:r>
              <a:rPr lang="hu-HU" dirty="0" err="1"/>
              <a:t>Intra-</a:t>
            </a:r>
            <a:r>
              <a:rPr lang="hu-HU" dirty="0"/>
              <a:t>, vagy/és </a:t>
            </a:r>
            <a:r>
              <a:rPr lang="hu-HU" dirty="0" err="1"/>
              <a:t>extraorális</a:t>
            </a:r>
            <a:r>
              <a:rPr lang="hu-HU" dirty="0"/>
              <a:t> duzzanat</a:t>
            </a:r>
          </a:p>
          <a:p>
            <a:pPr lvl="1"/>
            <a:r>
              <a:rPr lang="hu-HU" dirty="0"/>
              <a:t>Patológiás mobilitás</a:t>
            </a:r>
          </a:p>
          <a:p>
            <a:pPr lvl="1"/>
            <a:r>
              <a:rPr lang="hu-HU" dirty="0"/>
              <a:t>Diagnosztika: duzzanat </a:t>
            </a:r>
            <a:r>
              <a:rPr lang="hu-HU" dirty="0" err="1"/>
              <a:t>punctum</a:t>
            </a:r>
            <a:r>
              <a:rPr lang="hu-HU" dirty="0"/>
              <a:t> maximuma, fog állapota, és a fogak mozgathatósága alapján</a:t>
            </a:r>
          </a:p>
          <a:p>
            <a:endParaRPr lang="hu-HU" dirty="0"/>
          </a:p>
        </p:txBody>
      </p:sp>
      <p:pic>
        <p:nvPicPr>
          <p:cNvPr id="4" name="Picture 5" descr="Képtalálat a következőre: „periostitis dental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428868"/>
            <a:ext cx="2371725" cy="355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Tejfogak töméskészítése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Ideális esetben abszolút, de mindig relatív izolálásban kell a beavatkozást elvégezni</a:t>
            </a:r>
          </a:p>
          <a:p>
            <a:r>
              <a:rPr lang="hu-HU" dirty="0"/>
              <a:t>Szükség szerint használandó </a:t>
            </a:r>
            <a:r>
              <a:rPr lang="hu-HU" dirty="0" err="1"/>
              <a:t>Ca</a:t>
            </a:r>
            <a:r>
              <a:rPr lang="hu-HU" dirty="0"/>
              <a:t>(OH)</a:t>
            </a:r>
            <a:r>
              <a:rPr lang="hu-HU" baseline="-25000" dirty="0"/>
              <a:t>2</a:t>
            </a:r>
            <a:r>
              <a:rPr lang="hu-HU" dirty="0"/>
              <a:t> + </a:t>
            </a:r>
            <a:r>
              <a:rPr lang="hu-HU" dirty="0" err="1"/>
              <a:t>üvegionomer</a:t>
            </a:r>
            <a:r>
              <a:rPr lang="hu-HU" dirty="0"/>
              <a:t> alábélelés</a:t>
            </a:r>
          </a:p>
          <a:p>
            <a:r>
              <a:rPr lang="hu-HU" dirty="0" err="1"/>
              <a:t>Approximális</a:t>
            </a:r>
            <a:r>
              <a:rPr lang="hu-HU" dirty="0"/>
              <a:t> felszínű tömés esetén ugyanúgy matrica és ék használandó</a:t>
            </a:r>
          </a:p>
          <a:p>
            <a:r>
              <a:rPr lang="hu-HU" dirty="0"/>
              <a:t>Okklúzió beállítása nehezebb</a:t>
            </a:r>
          </a:p>
          <a:p>
            <a:r>
              <a:rPr lang="hu-HU" dirty="0"/>
              <a:t>Használható tömőanyagok: </a:t>
            </a:r>
          </a:p>
          <a:p>
            <a:pPr lvl="1"/>
            <a:r>
              <a:rPr lang="hu-HU" dirty="0" err="1"/>
              <a:t>Üvegionomer</a:t>
            </a:r>
            <a:endParaRPr lang="hu-HU" dirty="0"/>
          </a:p>
          <a:p>
            <a:pPr lvl="1"/>
            <a:r>
              <a:rPr lang="hu-HU" dirty="0"/>
              <a:t>/amalgám/</a:t>
            </a:r>
          </a:p>
          <a:p>
            <a:pPr lvl="1"/>
            <a:r>
              <a:rPr lang="hu-HU" dirty="0" err="1"/>
              <a:t>Kompomer</a:t>
            </a:r>
            <a:endParaRPr lang="hu-HU" dirty="0"/>
          </a:p>
          <a:p>
            <a:pPr lvl="1"/>
            <a:r>
              <a:rPr lang="hu-HU" dirty="0"/>
              <a:t>Kompozit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Pulpakezelések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sz="2600" u="sng" dirty="0">
                <a:solidFill>
                  <a:srgbClr val="663300"/>
                </a:solidFill>
                <a:latin typeface="Times New Roman" pitchFamily="18" charset="0"/>
              </a:rPr>
              <a:t>Indirekt </a:t>
            </a:r>
            <a:r>
              <a:rPr lang="hu-HU" sz="2600" u="sng" dirty="0" err="1">
                <a:solidFill>
                  <a:srgbClr val="663300"/>
                </a:solidFill>
                <a:latin typeface="Times New Roman" pitchFamily="18" charset="0"/>
              </a:rPr>
              <a:t>pulpasapkázás</a:t>
            </a:r>
            <a:r>
              <a:rPr lang="hu-HU" sz="2600" u="sng" dirty="0">
                <a:solidFill>
                  <a:srgbClr val="663300"/>
                </a:solidFill>
                <a:latin typeface="Times New Roman" pitchFamily="18" charset="0"/>
              </a:rPr>
              <a:t>: 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- vékony, de 100%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-osan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ép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dentinréteg</a:t>
            </a:r>
            <a:endParaRPr lang="hu-HU" sz="2600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			        -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Ca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(OH)</a:t>
            </a:r>
            <a:r>
              <a:rPr lang="hu-HU" sz="2600" baseline="-25000" dirty="0">
                <a:solidFill>
                  <a:srgbClr val="663300"/>
                </a:solidFill>
                <a:latin typeface="Times New Roman" pitchFamily="18" charset="0"/>
              </a:rPr>
              <a:t>2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= egyben alábélelés is,</a:t>
            </a:r>
          </a:p>
          <a:p>
            <a:pPr>
              <a:lnSpc>
                <a:spcPct val="90000"/>
              </a:lnSpc>
              <a:buNone/>
            </a:pP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			        - szuvas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dentinréteg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– tercier 				         		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dentinképződés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.				</a:t>
            </a:r>
          </a:p>
          <a:p>
            <a:pPr>
              <a:lnSpc>
                <a:spcPct val="90000"/>
              </a:lnSpc>
            </a:pPr>
            <a:r>
              <a:rPr lang="hu-HU" sz="2600" u="sng" dirty="0">
                <a:solidFill>
                  <a:srgbClr val="663300"/>
                </a:solidFill>
                <a:latin typeface="Times New Roman" pitchFamily="18" charset="0"/>
              </a:rPr>
              <a:t>Direkt </a:t>
            </a:r>
            <a:r>
              <a:rPr lang="hu-HU" sz="2600" u="sng" dirty="0" err="1">
                <a:solidFill>
                  <a:srgbClr val="663300"/>
                </a:solidFill>
                <a:latin typeface="Times New Roman" pitchFamily="18" charset="0"/>
              </a:rPr>
              <a:t>pulpasapkázás</a:t>
            </a:r>
            <a:r>
              <a:rPr lang="hu-HU" sz="2600" u="sng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:</a:t>
            </a:r>
            <a:r>
              <a:rPr lang="hu-HU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600" dirty="0" err="1">
                <a:solidFill>
                  <a:srgbClr val="FF0000"/>
                </a:solidFill>
                <a:latin typeface="Times New Roman" pitchFamily="18" charset="0"/>
              </a:rPr>
              <a:t>pulpanekrozis</a:t>
            </a:r>
            <a:r>
              <a:rPr lang="hu-HU" sz="2600" dirty="0">
                <a:solidFill>
                  <a:srgbClr val="FF0000"/>
                </a:solidFill>
                <a:latin typeface="Times New Roman" pitchFamily="18" charset="0"/>
              </a:rPr>
              <a:t>!! 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– a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pulpa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					reakcióképessége csökken,   					nem képződik szekunder dentin.</a:t>
            </a:r>
          </a:p>
          <a:p>
            <a:pPr>
              <a:lnSpc>
                <a:spcPct val="90000"/>
              </a:lnSpc>
            </a:pPr>
            <a:r>
              <a:rPr lang="hu-HU" sz="2600" u="sng" dirty="0" err="1">
                <a:solidFill>
                  <a:srgbClr val="663300"/>
                </a:solidFill>
                <a:latin typeface="Times New Roman" pitchFamily="18" charset="0"/>
              </a:rPr>
              <a:t>Vitálamputáció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: - preventív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vitálamputáció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		(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Pulpotómia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)	első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tejmolárisok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- 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caries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600" dirty="0" err="1">
                <a:solidFill>
                  <a:srgbClr val="663300"/>
                </a:solidFill>
                <a:latin typeface="Times New Roman" pitchFamily="18" charset="0"/>
              </a:rPr>
              <a:t>profunda</a:t>
            </a:r>
            <a:r>
              <a:rPr lang="hu-HU" sz="26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r>
              <a:rPr lang="hu-HU" sz="2800" u="sng" dirty="0">
                <a:solidFill>
                  <a:srgbClr val="663300"/>
                </a:solidFill>
                <a:latin typeface="Times New Roman" pitchFamily="18" charset="0"/>
              </a:rPr>
              <a:t>(Teljes) </a:t>
            </a:r>
            <a:r>
              <a:rPr lang="hu-HU" sz="2800" u="sng" dirty="0" err="1">
                <a:solidFill>
                  <a:srgbClr val="663300"/>
                </a:solidFill>
                <a:latin typeface="Times New Roman" pitchFamily="18" charset="0"/>
              </a:rPr>
              <a:t>pulpektómia</a:t>
            </a:r>
            <a:r>
              <a:rPr lang="hu-HU" sz="2800" u="sng" dirty="0">
                <a:solidFill>
                  <a:srgbClr val="6633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r>
              <a:rPr lang="hu-HU" sz="2800" dirty="0">
                <a:solidFill>
                  <a:srgbClr val="663300"/>
                </a:solidFill>
                <a:latin typeface="Times New Roman" pitchFamily="18" charset="0"/>
              </a:rPr>
              <a:t>		- </a:t>
            </a:r>
            <a:r>
              <a:rPr lang="hu-HU" sz="2800" dirty="0" err="1">
                <a:solidFill>
                  <a:srgbClr val="663300"/>
                </a:solidFill>
                <a:latin typeface="Times New Roman" pitchFamily="18" charset="0"/>
              </a:rPr>
              <a:t>nekrótikus</a:t>
            </a:r>
            <a:r>
              <a:rPr lang="hu-HU" sz="2800" dirty="0">
                <a:solidFill>
                  <a:srgbClr val="663300"/>
                </a:solidFill>
                <a:latin typeface="Times New Roman" pitchFamily="18" charset="0"/>
              </a:rPr>
              <a:t>, </a:t>
            </a:r>
            <a:r>
              <a:rPr lang="hu-HU" sz="2800" dirty="0" err="1">
                <a:solidFill>
                  <a:srgbClr val="663300"/>
                </a:solidFill>
                <a:latin typeface="Times New Roman" pitchFamily="18" charset="0"/>
              </a:rPr>
              <a:t>gangraenás</a:t>
            </a:r>
            <a:r>
              <a:rPr lang="hu-HU" sz="28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hu-HU" sz="2800" dirty="0" err="1">
                <a:solidFill>
                  <a:srgbClr val="663300"/>
                </a:solidFill>
                <a:latin typeface="Times New Roman" pitchFamily="18" charset="0"/>
              </a:rPr>
              <a:t>pulpaszövetek</a:t>
            </a:r>
            <a:r>
              <a:rPr lang="hu-HU" sz="2800" dirty="0">
                <a:solidFill>
                  <a:srgbClr val="663300"/>
                </a:solidFill>
                <a:latin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2800" dirty="0">
                <a:solidFill>
                  <a:srgbClr val="663300"/>
                </a:solidFill>
                <a:latin typeface="Times New Roman" pitchFamily="18" charset="0"/>
              </a:rPr>
              <a:t>		- ha a fog megtartása elengedhetetlen.</a:t>
            </a:r>
          </a:p>
          <a:p>
            <a:pPr>
              <a:lnSpc>
                <a:spcPct val="90000"/>
              </a:lnSpc>
            </a:pPr>
            <a:endParaRPr lang="hu-HU" sz="2600" dirty="0">
              <a:solidFill>
                <a:srgbClr val="663300"/>
              </a:solidFill>
              <a:latin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Pulpotómia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Részleges </a:t>
            </a:r>
            <a:r>
              <a:rPr lang="hu-HU" dirty="0" err="1"/>
              <a:t>pulpaeltávolítás</a:t>
            </a:r>
            <a:r>
              <a:rPr lang="hu-HU" dirty="0"/>
              <a:t> (</a:t>
            </a:r>
            <a:r>
              <a:rPr lang="hu-HU" dirty="0" err="1"/>
              <a:t>vitál</a:t>
            </a:r>
            <a:r>
              <a:rPr lang="hu-HU" dirty="0"/>
              <a:t> amputáció)</a:t>
            </a:r>
          </a:p>
          <a:p>
            <a:r>
              <a:rPr lang="hu-HU" dirty="0"/>
              <a:t>Lehetőség szerint abszolút izolálásban</a:t>
            </a:r>
          </a:p>
          <a:p>
            <a:endParaRPr lang="hu-HU" dirty="0"/>
          </a:p>
          <a:p>
            <a:r>
              <a:rPr lang="hu-HU" dirty="0"/>
              <a:t>Izolálás</a:t>
            </a:r>
          </a:p>
          <a:p>
            <a:r>
              <a:rPr lang="hu-HU" dirty="0"/>
              <a:t>Szuvas szövetek eltávolítása</a:t>
            </a:r>
          </a:p>
          <a:p>
            <a:r>
              <a:rPr lang="hu-HU" dirty="0" err="1"/>
              <a:t>Pulpakamra</a:t>
            </a:r>
            <a:r>
              <a:rPr lang="hu-HU" dirty="0"/>
              <a:t> megnyitása</a:t>
            </a:r>
          </a:p>
          <a:p>
            <a:r>
              <a:rPr lang="hu-HU" dirty="0"/>
              <a:t>Koronai </a:t>
            </a:r>
            <a:r>
              <a:rPr lang="hu-HU" dirty="0" err="1"/>
              <a:t>pulpa</a:t>
            </a:r>
            <a:r>
              <a:rPr lang="hu-HU" dirty="0"/>
              <a:t> eltávolítása steril eszközzel </a:t>
            </a:r>
          </a:p>
          <a:p>
            <a:r>
              <a:rPr lang="hu-HU" dirty="0"/>
              <a:t>Vérzéscsillapítás </a:t>
            </a:r>
            <a:r>
              <a:rPr lang="hu-HU" sz="1600" dirty="0"/>
              <a:t>(</a:t>
            </a:r>
            <a:r>
              <a:rPr lang="hu-HU" sz="1600" dirty="0" err="1"/>
              <a:t>fizsó</a:t>
            </a:r>
            <a:r>
              <a:rPr lang="hu-HU" sz="1600" dirty="0"/>
              <a:t>, vas-szulfát)</a:t>
            </a:r>
          </a:p>
          <a:p>
            <a:r>
              <a:rPr lang="hu-HU" dirty="0" err="1"/>
              <a:t>Pulpaseb</a:t>
            </a:r>
            <a:r>
              <a:rPr lang="hu-HU" dirty="0"/>
              <a:t> zárása </a:t>
            </a:r>
            <a:r>
              <a:rPr lang="hu-HU" sz="1600" dirty="0"/>
              <a:t>(</a:t>
            </a:r>
            <a:r>
              <a:rPr lang="hu-HU" sz="1600" dirty="0" err="1"/>
              <a:t>Ca</a:t>
            </a:r>
            <a:r>
              <a:rPr lang="hu-HU" sz="1600" dirty="0"/>
              <a:t>(OH)2, </a:t>
            </a:r>
            <a:r>
              <a:rPr lang="hu-HU" sz="1600" dirty="0" err="1"/>
              <a:t>ZnOE</a:t>
            </a:r>
            <a:r>
              <a:rPr lang="hu-HU" sz="1600" dirty="0"/>
              <a:t> cement, MTA)</a:t>
            </a:r>
          </a:p>
          <a:p>
            <a:r>
              <a:rPr lang="hu-HU" dirty="0"/>
              <a:t>Korona restaurálása</a:t>
            </a:r>
          </a:p>
          <a:p>
            <a:endParaRPr lang="hu-H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Pulpektómia</a:t>
            </a:r>
            <a:r>
              <a:rPr lang="hu-HU" dirty="0"/>
              <a:t> – tejfogak gyökérkezelése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Teljes </a:t>
            </a:r>
            <a:r>
              <a:rPr lang="hu-HU" dirty="0" err="1"/>
              <a:t>pulpaszövet</a:t>
            </a:r>
            <a:r>
              <a:rPr lang="hu-HU" dirty="0"/>
              <a:t> eltávolítása</a:t>
            </a:r>
          </a:p>
          <a:p>
            <a:r>
              <a:rPr lang="hu-HU" dirty="0"/>
              <a:t>Lehetőség szerint abszolút izolálásban</a:t>
            </a:r>
          </a:p>
          <a:p>
            <a:endParaRPr lang="hu-HU" dirty="0"/>
          </a:p>
          <a:p>
            <a:r>
              <a:rPr lang="hu-HU" dirty="0"/>
              <a:t>Izolálás</a:t>
            </a:r>
          </a:p>
          <a:p>
            <a:r>
              <a:rPr lang="hu-HU" dirty="0"/>
              <a:t>Szuvas szövetek eltávolítása</a:t>
            </a:r>
          </a:p>
          <a:p>
            <a:r>
              <a:rPr lang="hu-HU" dirty="0" err="1"/>
              <a:t>Pulpakamra</a:t>
            </a:r>
            <a:r>
              <a:rPr lang="hu-HU" dirty="0"/>
              <a:t> megnyitása</a:t>
            </a:r>
          </a:p>
          <a:p>
            <a:r>
              <a:rPr lang="hu-HU" dirty="0" err="1"/>
              <a:t>Pulpa</a:t>
            </a:r>
            <a:r>
              <a:rPr lang="hu-HU" dirty="0"/>
              <a:t>, vagy törmelék eltávolítása</a:t>
            </a:r>
          </a:p>
          <a:p>
            <a:r>
              <a:rPr lang="hu-HU" dirty="0"/>
              <a:t>Átöblítés</a:t>
            </a:r>
          </a:p>
          <a:p>
            <a:r>
              <a:rPr lang="hu-HU" dirty="0"/>
              <a:t>Gyökércsatornák enyhe tágítása</a:t>
            </a:r>
          </a:p>
          <a:p>
            <a:r>
              <a:rPr lang="hu-HU" dirty="0"/>
              <a:t>Szükség esetén gyógyszeres zárás: </a:t>
            </a:r>
            <a:r>
              <a:rPr lang="hu-HU" sz="1700" dirty="0" err="1"/>
              <a:t>Ca</a:t>
            </a:r>
            <a:r>
              <a:rPr lang="hu-HU" sz="1700" dirty="0"/>
              <a:t>(OH)2</a:t>
            </a:r>
          </a:p>
          <a:p>
            <a:r>
              <a:rPr lang="hu-HU" dirty="0"/>
              <a:t>Végleges gyökértömés  </a:t>
            </a:r>
            <a:r>
              <a:rPr lang="hu-HU" sz="1600" dirty="0" err="1"/>
              <a:t>Ca</a:t>
            </a:r>
            <a:r>
              <a:rPr lang="hu-HU" sz="1600" dirty="0"/>
              <a:t>(OH)2, </a:t>
            </a:r>
            <a:r>
              <a:rPr lang="hu-HU" sz="1600" dirty="0" err="1"/>
              <a:t>ZnOE</a:t>
            </a:r>
            <a:r>
              <a:rPr lang="hu-HU" sz="1600" dirty="0"/>
              <a:t> cement – csak felszívódó </a:t>
            </a:r>
            <a:r>
              <a:rPr lang="hu-HU" sz="1600" dirty="0" err="1"/>
              <a:t>gyökértömőanyagok</a:t>
            </a:r>
            <a:r>
              <a:rPr lang="hu-HU" sz="1600" dirty="0"/>
              <a:t> használhatóak</a:t>
            </a:r>
          </a:p>
          <a:p>
            <a:r>
              <a:rPr lang="hu-HU" dirty="0"/>
              <a:t>Korona restaurálása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ada El Menbawy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44000" cy="896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ada El Menbawy fényképe."/>
          <p:cNvPicPr>
            <a:picLocks noChangeAspect="1" noChangeArrowheads="1"/>
          </p:cNvPicPr>
          <p:nvPr/>
        </p:nvPicPr>
        <p:blipFill>
          <a:blip r:embed="rId2"/>
          <a:srcRect t="121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ada El Menbawy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53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Tejfogak anatómiája </a:t>
            </a:r>
            <a:r>
              <a:rPr lang="hu-HU" dirty="0" err="1"/>
              <a:t>ism</a:t>
            </a:r>
            <a:r>
              <a:rPr lang="hu-HU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Nagy </a:t>
            </a:r>
            <a:r>
              <a:rPr lang="hu-HU" dirty="0" err="1"/>
              <a:t>pulpakamra</a:t>
            </a:r>
            <a:endParaRPr lang="hu-HU" dirty="0"/>
          </a:p>
          <a:p>
            <a:r>
              <a:rPr lang="hu-HU" dirty="0"/>
              <a:t>Vékony zománcréteg</a:t>
            </a:r>
          </a:p>
          <a:p>
            <a:r>
              <a:rPr lang="hu-HU" dirty="0"/>
              <a:t>Tág </a:t>
            </a:r>
            <a:r>
              <a:rPr lang="hu-HU" dirty="0" err="1"/>
              <a:t>dentintubulusok</a:t>
            </a:r>
            <a:endParaRPr lang="hu-HU" dirty="0"/>
          </a:p>
          <a:p>
            <a:r>
              <a:rPr lang="hu-HU" dirty="0" err="1"/>
              <a:t>Mineralizáltság</a:t>
            </a:r>
            <a:r>
              <a:rPr lang="hu-HU" dirty="0"/>
              <a:t> kisebb fokú</a:t>
            </a:r>
          </a:p>
          <a:p>
            <a:r>
              <a:rPr lang="hu-HU" dirty="0"/>
              <a:t>(széttérő, hosszú gyökerek)</a:t>
            </a:r>
          </a:p>
          <a:p>
            <a:r>
              <a:rPr lang="hu-HU" dirty="0"/>
              <a:t>(kékesfehér szín)</a:t>
            </a:r>
          </a:p>
          <a:p>
            <a:r>
              <a:rPr lang="hu-HU" dirty="0"/>
              <a:t>(lekerekített, kisebb korona, </a:t>
            </a:r>
            <a:r>
              <a:rPr lang="hu-HU" dirty="0" err="1"/>
              <a:t>cingulum</a:t>
            </a:r>
            <a:r>
              <a:rPr lang="hu-HU" dirty="0"/>
              <a:t>)</a:t>
            </a:r>
          </a:p>
          <a:p>
            <a:pPr lvl="1">
              <a:buNone/>
            </a:pPr>
            <a:endParaRPr lang="hu-HU" dirty="0">
              <a:sym typeface="Wingdings" pitchFamily="2" charset="2"/>
            </a:endParaRPr>
          </a:p>
          <a:p>
            <a:pPr lvl="1">
              <a:buNone/>
            </a:pPr>
            <a:r>
              <a:rPr lang="hu-HU" dirty="0">
                <a:sym typeface="Wingdings" pitchFamily="2" charset="2"/>
              </a:rPr>
              <a:t>	</a:t>
            </a: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hu-HU" sz="2400" dirty="0" err="1">
                <a:solidFill>
                  <a:schemeClr val="tx1"/>
                </a:solidFill>
                <a:sym typeface="Wingdings" pitchFamily="2" charset="2"/>
              </a:rPr>
              <a:t>caries</a:t>
            </a: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 gyorsan halad, hamar eléri a </a:t>
            </a:r>
            <a:r>
              <a:rPr lang="hu-HU" sz="2400" dirty="0" err="1">
                <a:solidFill>
                  <a:schemeClr val="tx1"/>
                </a:solidFill>
                <a:sym typeface="Wingdings" pitchFamily="2" charset="2"/>
              </a:rPr>
              <a:t>pulpát</a:t>
            </a:r>
            <a:endParaRPr lang="hu-HU" sz="2400" dirty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		(</a:t>
            </a:r>
            <a:r>
              <a:rPr lang="hu-HU" sz="2400" dirty="0" err="1">
                <a:solidFill>
                  <a:schemeClr val="tx1"/>
                </a:solidFill>
                <a:sym typeface="Wingdings" pitchFamily="2" charset="2"/>
              </a:rPr>
              <a:t>caries</a:t>
            </a: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itchFamily="2" charset="2"/>
              </a:rPr>
              <a:t>rapida</a:t>
            </a: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hu-HU" sz="2400" dirty="0" err="1">
                <a:solidFill>
                  <a:schemeClr val="tx1"/>
                </a:solidFill>
                <a:sym typeface="Wingdings" pitchFamily="2" charset="2"/>
              </a:rPr>
              <a:t>caries</a:t>
            </a: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itchFamily="2" charset="2"/>
              </a:rPr>
              <a:t>humida</a:t>
            </a:r>
            <a:r>
              <a:rPr lang="hu-HU" sz="2400" dirty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ada El Menbawy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-1643098"/>
            <a:ext cx="9144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21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tevan Kopanja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12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izar Mujallid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Caries</a:t>
            </a:r>
            <a:r>
              <a:rPr lang="hu-HU" dirty="0"/>
              <a:t> diagnosztika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Cariesintenzitás</a:t>
            </a:r>
            <a:r>
              <a:rPr lang="hu-HU" dirty="0"/>
              <a:t>: </a:t>
            </a:r>
            <a:r>
              <a:rPr lang="hu-HU" dirty="0" err="1"/>
              <a:t>dmf-t</a:t>
            </a:r>
            <a:r>
              <a:rPr lang="hu-HU" dirty="0"/>
              <a:t>, </a:t>
            </a:r>
            <a:r>
              <a:rPr lang="hu-HU" dirty="0" err="1"/>
              <a:t>dmf-s</a:t>
            </a:r>
            <a:r>
              <a:rPr lang="hu-HU" dirty="0"/>
              <a:t> (</a:t>
            </a:r>
            <a:r>
              <a:rPr lang="hu-HU" dirty="0" err="1"/>
              <a:t>df-t</a:t>
            </a:r>
            <a:r>
              <a:rPr lang="hu-HU" dirty="0"/>
              <a:t>, </a:t>
            </a:r>
            <a:r>
              <a:rPr lang="hu-HU" dirty="0" err="1"/>
              <a:t>df-s</a:t>
            </a:r>
            <a:r>
              <a:rPr lang="hu-HU" dirty="0"/>
              <a:t>)</a:t>
            </a:r>
          </a:p>
          <a:p>
            <a:r>
              <a:rPr lang="hu-HU" dirty="0" err="1"/>
              <a:t>Caries</a:t>
            </a:r>
            <a:r>
              <a:rPr lang="hu-HU" dirty="0"/>
              <a:t> súlyossága: </a:t>
            </a:r>
          </a:p>
          <a:p>
            <a:pPr>
              <a:buNone/>
            </a:pPr>
            <a:r>
              <a:rPr lang="hu-HU" dirty="0"/>
              <a:t>		</a:t>
            </a:r>
            <a:r>
              <a:rPr lang="hu-HU" dirty="0" err="1"/>
              <a:t>caries</a:t>
            </a:r>
            <a:r>
              <a:rPr lang="hu-HU" dirty="0"/>
              <a:t> </a:t>
            </a:r>
            <a:r>
              <a:rPr lang="hu-HU" dirty="0" err="1"/>
              <a:t>superficialis</a:t>
            </a:r>
            <a:endParaRPr lang="hu-HU" dirty="0"/>
          </a:p>
          <a:p>
            <a:pPr>
              <a:buNone/>
            </a:pPr>
            <a:r>
              <a:rPr lang="hu-HU" dirty="0"/>
              <a:t>		</a:t>
            </a:r>
            <a:r>
              <a:rPr lang="hu-HU" dirty="0" err="1"/>
              <a:t>caries</a:t>
            </a:r>
            <a:r>
              <a:rPr lang="hu-HU" dirty="0"/>
              <a:t> </a:t>
            </a:r>
            <a:r>
              <a:rPr lang="hu-HU" dirty="0" err="1"/>
              <a:t>media</a:t>
            </a:r>
            <a:r>
              <a:rPr lang="hu-HU" dirty="0"/>
              <a:t> </a:t>
            </a:r>
          </a:p>
          <a:p>
            <a:pPr>
              <a:buNone/>
            </a:pPr>
            <a:r>
              <a:rPr lang="hu-HU" dirty="0"/>
              <a:t>		</a:t>
            </a:r>
            <a:r>
              <a:rPr lang="hu-HU" dirty="0" err="1"/>
              <a:t>caries</a:t>
            </a:r>
            <a:r>
              <a:rPr lang="hu-HU" dirty="0"/>
              <a:t> </a:t>
            </a:r>
            <a:r>
              <a:rPr lang="hu-HU" dirty="0" err="1"/>
              <a:t>profunda</a:t>
            </a:r>
            <a:endParaRPr lang="hu-HU" dirty="0"/>
          </a:p>
          <a:p>
            <a:r>
              <a:rPr lang="hu-HU" dirty="0" err="1"/>
              <a:t>Predilekciós</a:t>
            </a:r>
            <a:r>
              <a:rPr lang="hu-HU" dirty="0"/>
              <a:t> helyek: tejfogazatban: </a:t>
            </a:r>
          </a:p>
          <a:p>
            <a:pPr>
              <a:buNone/>
            </a:pPr>
            <a:r>
              <a:rPr lang="hu-HU" dirty="0"/>
              <a:t>		cirkuláris </a:t>
            </a:r>
            <a:r>
              <a:rPr lang="hu-HU" dirty="0" err="1"/>
              <a:t>caries</a:t>
            </a:r>
            <a:r>
              <a:rPr lang="hu-HU" dirty="0"/>
              <a:t>: felső metszők, négyesek </a:t>
            </a:r>
          </a:p>
          <a:p>
            <a:pPr>
              <a:buNone/>
            </a:pPr>
            <a:r>
              <a:rPr lang="hu-HU" dirty="0"/>
              <a:t>		</a:t>
            </a:r>
            <a:r>
              <a:rPr lang="hu-HU" dirty="0" err="1"/>
              <a:t>approximális</a:t>
            </a:r>
            <a:r>
              <a:rPr lang="hu-HU" dirty="0"/>
              <a:t> felszínek</a:t>
            </a:r>
          </a:p>
          <a:p>
            <a:r>
              <a:rPr lang="hu-HU" dirty="0" err="1"/>
              <a:t>Caries</a:t>
            </a:r>
            <a:r>
              <a:rPr lang="hu-HU" dirty="0"/>
              <a:t> hajlam, rizikópáciensek</a:t>
            </a:r>
          </a:p>
          <a:p>
            <a:r>
              <a:rPr lang="hu-HU" dirty="0"/>
              <a:t>Fogak jelölése, fogfelszínnel együtt megadva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izar Mujallid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izar Mujallid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8697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izar Mujallid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09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izar Mujallid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izar Mujallid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Gyerekfogászatban használatos tömőanyagok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7650" name="Picture 2" descr="Képtalálat a következőre: „tejfog tömé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28128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Üvegionomer</a:t>
            </a:r>
            <a:r>
              <a:rPr lang="hu-HU" dirty="0"/>
              <a:t> cementek (GIC)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2">
              <a:lnSpc>
                <a:spcPct val="125000"/>
              </a:lnSpc>
              <a:spcBef>
                <a:spcPct val="50000"/>
              </a:spcBef>
            </a:pPr>
            <a:r>
              <a:rPr lang="hu-HU" b="1" dirty="0">
                <a:solidFill>
                  <a:srgbClr val="003399"/>
                </a:solidFill>
                <a:latin typeface="+mj-lt"/>
              </a:rPr>
              <a:t>reaktív üvegszemcsék (</a:t>
            </a:r>
            <a:r>
              <a:rPr lang="hu-HU" b="1" dirty="0" err="1">
                <a:solidFill>
                  <a:srgbClr val="003399"/>
                </a:solidFill>
                <a:latin typeface="+mj-lt"/>
              </a:rPr>
              <a:t>kompozitok</a:t>
            </a:r>
            <a:r>
              <a:rPr lang="hu-HU" b="1" dirty="0">
                <a:solidFill>
                  <a:srgbClr val="003399"/>
                </a:solidFill>
                <a:latin typeface="+mj-lt"/>
              </a:rPr>
              <a:t>: inert üvegszemcsék)</a:t>
            </a:r>
          </a:p>
          <a:p>
            <a:pPr lvl="2"/>
            <a:r>
              <a:rPr lang="hu-HU" b="1" dirty="0">
                <a:solidFill>
                  <a:srgbClr val="003399"/>
                </a:solidFill>
                <a:latin typeface="+mj-lt"/>
              </a:rPr>
              <a:t>kötés: sav-bázis reakció</a:t>
            </a:r>
            <a:endParaRPr lang="hu-HU" b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lvl="2"/>
            <a:r>
              <a:rPr lang="hu-HU" b="1" dirty="0">
                <a:solidFill>
                  <a:srgbClr val="003399"/>
                </a:solidFill>
                <a:latin typeface="+mj-lt"/>
              </a:rPr>
              <a:t>„szendvics”, rétegezett technika</a:t>
            </a:r>
          </a:p>
          <a:p>
            <a:pPr lvl="2"/>
            <a:r>
              <a:rPr lang="hu-HU" b="1" dirty="0">
                <a:solidFill>
                  <a:srgbClr val="003399"/>
                </a:solidFill>
                <a:latin typeface="+mj-lt"/>
              </a:rPr>
              <a:t>ion: leadás-felvétel: F</a:t>
            </a:r>
            <a:r>
              <a:rPr lang="hu-HU" b="1" baseline="30000" dirty="0">
                <a:solidFill>
                  <a:srgbClr val="003399"/>
                </a:solidFill>
                <a:latin typeface="+mj-lt"/>
              </a:rPr>
              <a:t>-</a:t>
            </a:r>
            <a:r>
              <a:rPr lang="hu-HU" b="1" dirty="0">
                <a:solidFill>
                  <a:srgbClr val="003399"/>
                </a:solidFill>
                <a:latin typeface="+mj-lt"/>
              </a:rPr>
              <a:t>,</a:t>
            </a:r>
            <a:r>
              <a:rPr lang="hu-HU" b="1" baseline="30000" dirty="0">
                <a:solidFill>
                  <a:srgbClr val="003399"/>
                </a:solidFill>
                <a:latin typeface="+mj-lt"/>
              </a:rPr>
              <a:t> </a:t>
            </a:r>
            <a:r>
              <a:rPr lang="hu-HU" b="1" dirty="0">
                <a:solidFill>
                  <a:srgbClr val="003399"/>
                </a:solidFill>
                <a:latin typeface="+mj-lt"/>
              </a:rPr>
              <a:t>Al</a:t>
            </a:r>
            <a:r>
              <a:rPr lang="hu-HU" b="1" baseline="30000" dirty="0">
                <a:solidFill>
                  <a:srgbClr val="003399"/>
                </a:solidFill>
                <a:latin typeface="+mj-lt"/>
              </a:rPr>
              <a:t>3+</a:t>
            </a:r>
            <a:r>
              <a:rPr lang="hu-HU" b="1" dirty="0">
                <a:solidFill>
                  <a:srgbClr val="003399"/>
                </a:solidFill>
                <a:latin typeface="+mj-lt"/>
              </a:rPr>
              <a:t>, Sr</a:t>
            </a:r>
            <a:r>
              <a:rPr lang="hu-HU" b="1" baseline="30000" dirty="0">
                <a:solidFill>
                  <a:srgbClr val="003399"/>
                </a:solidFill>
                <a:latin typeface="+mj-lt"/>
              </a:rPr>
              <a:t>2+</a:t>
            </a:r>
            <a:endParaRPr lang="hu-HU" b="1" dirty="0">
              <a:solidFill>
                <a:srgbClr val="003399"/>
              </a:solidFill>
              <a:latin typeface="+mj-lt"/>
            </a:endParaRPr>
          </a:p>
          <a:p>
            <a:pPr lvl="2"/>
            <a:r>
              <a:rPr lang="hu-HU" b="1" dirty="0">
                <a:solidFill>
                  <a:srgbClr val="003399"/>
                </a:solidFill>
                <a:latin typeface="+mj-lt"/>
              </a:rPr>
              <a:t>összetétel: - </a:t>
            </a:r>
            <a:r>
              <a:rPr lang="hu-HU" b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kalcium-alumínium-fluor-szilikát</a:t>
            </a:r>
            <a:r>
              <a:rPr lang="hu-HU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üveg</a:t>
            </a:r>
          </a:p>
          <a:p>
            <a:pPr lvl="4">
              <a:buNone/>
            </a:pPr>
            <a:r>
              <a:rPr lang="hu-HU" sz="20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       - </a:t>
            </a:r>
            <a:r>
              <a:rPr lang="hu-HU" sz="2000" b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strocium-alumínium-fluor-szilikát</a:t>
            </a:r>
            <a:r>
              <a:rPr lang="hu-HU" sz="20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üveg</a:t>
            </a:r>
          </a:p>
          <a:p>
            <a:pPr lvl="4">
              <a:buFontTx/>
              <a:buChar char="-"/>
            </a:pPr>
            <a:r>
              <a:rPr lang="hu-HU" sz="2000" b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poliakrilsav</a:t>
            </a:r>
            <a:r>
              <a:rPr lang="hu-HU" sz="20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/</a:t>
            </a:r>
            <a:r>
              <a:rPr lang="hu-HU" sz="2000" b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polikarbonsav</a:t>
            </a:r>
            <a:r>
              <a:rPr lang="hu-HU" sz="20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vagy </a:t>
            </a:r>
            <a:r>
              <a:rPr lang="hu-HU" sz="2000" b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polialkénsav</a:t>
            </a:r>
            <a:endParaRPr lang="hu-HU" sz="2000" b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lvl="4">
              <a:buNone/>
            </a:pPr>
            <a:r>
              <a:rPr lang="hu-HU" sz="20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		</a:t>
            </a:r>
            <a:r>
              <a:rPr lang="hu-HU" sz="2000" b="1" i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üveg-polialkenoát</a:t>
            </a:r>
            <a:r>
              <a:rPr lang="hu-HU" sz="2000" b="1" i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cement</a:t>
            </a:r>
            <a:endParaRPr lang="hu-HU" sz="2000" b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tx2"/>
                </a:solidFill>
                <a:latin typeface="+mj-lt"/>
              </a:rPr>
              <a:t>alábélelés: dentin 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&gt;</a:t>
            </a:r>
            <a:r>
              <a:rPr lang="hu-HU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1 mm</a:t>
            </a:r>
            <a:endParaRPr lang="en-US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tx2"/>
                </a:solidFill>
                <a:latin typeface="+mj-lt"/>
              </a:rPr>
              <a:t> barázdazárás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tx2"/>
                </a:solidFill>
                <a:latin typeface="+mj-lt"/>
              </a:rPr>
              <a:t> csonkfelépítés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tx2"/>
                </a:solidFill>
                <a:latin typeface="+mj-lt"/>
              </a:rPr>
              <a:t> ideiglenes tömések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tx2"/>
                </a:solidFill>
                <a:latin typeface="+mj-lt"/>
              </a:rPr>
              <a:t> végleges tömések -  </a:t>
            </a:r>
            <a:r>
              <a:rPr lang="hu-HU" sz="2000" dirty="0" err="1">
                <a:solidFill>
                  <a:schemeClr val="tx2"/>
                </a:solidFill>
                <a:latin typeface="+mj-lt"/>
              </a:rPr>
              <a:t>tejmolárisok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458200" cy="720725"/>
          </a:xfrm>
          <a:solidFill>
            <a:srgbClr val="0000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Üvegionomer Cementek  - GIC</a:t>
            </a:r>
          </a:p>
        </p:txBody>
      </p:sp>
      <p:graphicFrame>
        <p:nvGraphicFramePr>
          <p:cNvPr id="63668" name="Group 180"/>
          <p:cNvGraphicFramePr>
            <a:graphicFrameLocks noGrp="1"/>
          </p:cNvGraphicFramePr>
          <p:nvPr>
            <p:ph type="tbl" idx="1"/>
          </p:nvPr>
        </p:nvGraphicFramePr>
        <p:xfrm>
          <a:off x="381000" y="981075"/>
          <a:ext cx="8515350" cy="5792026"/>
        </p:xfrm>
        <a:graphic>
          <a:graphicData uri="http://schemas.openxmlformats.org/drawingml/2006/table">
            <a:tbl>
              <a:tblPr/>
              <a:tblGrid>
                <a:gridCol w="195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Anyagtípus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Előnyök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Hátrányok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Indikáció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Hagyományos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önkötő, 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hu-H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leadás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adhezív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technika hiány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esztétikum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por/folyadék arány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mechanikai jellemzők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tejmolárisok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Dual, fénnyel gyorsítható kötésű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barázdazárás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szín (rózsaszín)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vízfelvétel – hosszú távon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nyaki kopások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Műanyaggal megerősített fényrekötő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RMGIC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nedvességre nem érzékeny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esztétikum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1%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polim. zsugorodás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allergia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pulpakárosodás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alábélelés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csonkfelépítés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kis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okkluzális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kavitások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Nagykeménységű, gyorsan kötő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hu-HU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leadás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vízfelvétel, vízleadás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pontos adagolás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mechanikai jellemzők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esztétikum</a:t>
                      </a:r>
                      <a:endParaRPr kumimoji="0" lang="hu-HU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tejmolárisok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IT, alábélelés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csonkfelépítés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CERMET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hagyományos GIC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esztétikum, ↓F</a:t>
                      </a:r>
                      <a:r>
                        <a:rPr kumimoji="0" lang="hu-HU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hu-HU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tejmolárisok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3556" name="Picture 68" descr="j02868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88913"/>
            <a:ext cx="1296987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Kompomerek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71500" indent="-571500" defTabSz="762000">
              <a:lnSpc>
                <a:spcPct val="90000"/>
              </a:lnSpc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Speciális kompozit, </a:t>
            </a:r>
          </a:p>
          <a:p>
            <a:pPr marL="571500" indent="-571500" defTabSz="762000">
              <a:lnSpc>
                <a:spcPct val="90000"/>
              </a:lnSpc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Összetétel:</a:t>
            </a:r>
          </a:p>
          <a:p>
            <a:pPr marL="1047750" lvl="1" defTabSz="762000">
              <a:lnSpc>
                <a:spcPct val="90000"/>
              </a:lnSpc>
              <a:buFontTx/>
              <a:buChar char="­"/>
            </a:pP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bifun</a:t>
            </a:r>
            <a:r>
              <a:rPr lang="hu-H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kc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ion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á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monomer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- kompozit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marL="1047750" lvl="1" defTabSz="762000">
              <a:lnSpc>
                <a:spcPct val="90000"/>
              </a:lnSpc>
              <a:spcBef>
                <a:spcPct val="10000"/>
              </a:spcBef>
              <a:buFontTx/>
              <a:buChar char="­"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ea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í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v 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üveg </a:t>
            </a:r>
            <a:r>
              <a:rPr lang="hu-H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tö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tőanyag - GIC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marL="1047750" lvl="1" defTabSz="762000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FontTx/>
              <a:buChar char="­"/>
            </a:pPr>
            <a:r>
              <a:rPr lang="hu-H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vízmentes kiszerelés (tubus)</a:t>
            </a:r>
          </a:p>
          <a:p>
            <a:pPr marL="571500" indent="-571500" defTabSz="762000">
              <a:lnSpc>
                <a:spcPct val="80000"/>
              </a:lnSpc>
              <a:spcBef>
                <a:spcPct val="10000"/>
              </a:spcBef>
              <a:spcAft>
                <a:spcPct val="50000"/>
              </a:spcAft>
              <a:buNone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Kötés: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marL="1047750" lvl="1" defTabSz="762000">
              <a:lnSpc>
                <a:spcPct val="70000"/>
              </a:lnSpc>
              <a:spcBef>
                <a:spcPct val="0"/>
              </a:spcBef>
              <a:buNone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- szabadgyökös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pol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meri</a:t>
            </a:r>
            <a:r>
              <a:rPr lang="hu-H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záció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marL="1047750" lvl="1" defTabSz="762000">
              <a:lnSpc>
                <a:spcPct val="90000"/>
              </a:lnSpc>
              <a:spcBef>
                <a:spcPct val="10000"/>
              </a:spcBef>
              <a:buNone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- sav-bázis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rea</a:t>
            </a:r>
            <a:r>
              <a:rPr lang="hu-H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kció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(a környezetből felvett víz hatására, 3% </a:t>
            </a:r>
            <a:r>
              <a:rPr lang="hu-H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max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 víztartalomig, több hónapon át):	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kémiai kötés: anyag és fogszövet</a:t>
            </a:r>
          </a:p>
          <a:p>
            <a:pPr marL="1047750" lvl="1" defTabSz="762000">
              <a:lnSpc>
                <a:spcPct val="90000"/>
              </a:lnSpc>
              <a:spcBef>
                <a:spcPct val="10000"/>
              </a:spcBef>
              <a:buNone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		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F</a:t>
            </a:r>
            <a:r>
              <a:rPr lang="hu-HU" sz="2400" b="1" baseline="30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leadás </a:t>
            </a:r>
          </a:p>
          <a:p>
            <a:pPr marL="571500" indent="-571500" defTabSz="762000">
              <a:lnSpc>
                <a:spcPct val="90000"/>
              </a:lnSpc>
              <a:spcBef>
                <a:spcPct val="10000"/>
              </a:spcBef>
              <a:buNone/>
            </a:pPr>
            <a:r>
              <a:rPr lang="hu-H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Fényrekötő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 tömőanyag</a:t>
            </a:r>
          </a:p>
          <a:p>
            <a:pPr marL="571500" indent="-571500" defTabSz="762000">
              <a:lnSpc>
                <a:spcPct val="90000"/>
              </a:lnSpc>
              <a:spcBef>
                <a:spcPct val="10000"/>
              </a:spcBef>
              <a:buNone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Önkötő → ragasztócement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643182"/>
            <a:ext cx="5200650" cy="1943100"/>
            <a:chOff x="204" y="2614"/>
            <a:chExt cx="3276" cy="1224"/>
          </a:xfrm>
        </p:grpSpPr>
        <p:pic>
          <p:nvPicPr>
            <p:cNvPr id="5" name="Picture 18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2614"/>
              <a:ext cx="1020" cy="12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6" name="Picture 19" descr="3total etc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2614"/>
              <a:ext cx="1103" cy="12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7" name="Picture 20" descr="4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2" y="2614"/>
              <a:ext cx="918" cy="12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071934" y="115888"/>
            <a:ext cx="4852991" cy="6742112"/>
            <a:chOff x="3313" y="73"/>
            <a:chExt cx="2309" cy="3492"/>
          </a:xfrm>
        </p:grpSpPr>
        <p:pic>
          <p:nvPicPr>
            <p:cNvPr id="9" name="Picture 14" descr="0510_Schafer_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2" y="119"/>
              <a:ext cx="1200" cy="100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0" name="Picture 15" descr="twinky_star voco kiszerelé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23" y="1162"/>
              <a:ext cx="1680" cy="117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1" name="Picture 16" descr="zöld piros lil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3" y="2432"/>
              <a:ext cx="1679" cy="113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2" name="Picture 17" descr="color palett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13" y="73"/>
              <a:ext cx="1200" cy="9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Tej-frontfogak szuvasodása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Jellemzően cirkuláris </a:t>
            </a:r>
            <a:r>
              <a:rPr lang="hu-HU" dirty="0" err="1"/>
              <a:t>caries</a:t>
            </a:r>
            <a:endParaRPr lang="hu-HU" dirty="0"/>
          </a:p>
          <a:p>
            <a:r>
              <a:rPr lang="hu-HU" dirty="0"/>
              <a:t>ECC (SECC), baby </a:t>
            </a:r>
            <a:r>
              <a:rPr lang="hu-HU" dirty="0" err="1"/>
              <a:t>bottle</a:t>
            </a:r>
            <a:r>
              <a:rPr lang="hu-HU" dirty="0"/>
              <a:t> </a:t>
            </a:r>
            <a:r>
              <a:rPr lang="hu-HU" dirty="0" err="1"/>
              <a:t>sy</a:t>
            </a:r>
            <a:r>
              <a:rPr lang="hu-HU" dirty="0"/>
              <a:t>., </a:t>
            </a:r>
            <a:r>
              <a:rPr lang="hu-HU" dirty="0" err="1"/>
              <a:t>nursing</a:t>
            </a:r>
            <a:r>
              <a:rPr lang="hu-HU" dirty="0"/>
              <a:t> </a:t>
            </a:r>
            <a:r>
              <a:rPr lang="hu-HU" dirty="0" err="1"/>
              <a:t>bottle</a:t>
            </a:r>
            <a:r>
              <a:rPr lang="hu-HU" dirty="0"/>
              <a:t> </a:t>
            </a:r>
            <a:r>
              <a:rPr lang="hu-HU" dirty="0" err="1"/>
              <a:t>sy</a:t>
            </a:r>
            <a:r>
              <a:rPr lang="hu-HU" dirty="0"/>
              <a:t>., kora gyermekkori </a:t>
            </a:r>
            <a:r>
              <a:rPr lang="hu-HU" dirty="0" err="1"/>
              <a:t>caries</a:t>
            </a:r>
            <a:endParaRPr lang="hu-HU" dirty="0"/>
          </a:p>
          <a:p>
            <a:r>
              <a:rPr lang="hu-HU" dirty="0"/>
              <a:t>Gyors progresszió</a:t>
            </a:r>
          </a:p>
          <a:p>
            <a:r>
              <a:rPr lang="hu-HU" u="sng" dirty="0"/>
              <a:t>Endogén ok: </a:t>
            </a:r>
          </a:p>
          <a:p>
            <a:pPr>
              <a:buNone/>
            </a:pPr>
            <a:r>
              <a:rPr lang="hu-HU" dirty="0"/>
              <a:t>	koraszülés,tbc, rachitis, </a:t>
            </a:r>
            <a:r>
              <a:rPr lang="hu-HU" dirty="0" err="1"/>
              <a:t>exsudatív</a:t>
            </a:r>
            <a:r>
              <a:rPr lang="hu-HU" dirty="0"/>
              <a:t> </a:t>
            </a:r>
            <a:r>
              <a:rPr lang="hu-HU" dirty="0" err="1"/>
              <a:t>diathesis</a:t>
            </a:r>
            <a:endParaRPr lang="hu-HU" dirty="0"/>
          </a:p>
          <a:p>
            <a:r>
              <a:rPr lang="hu-HU" u="sng" dirty="0" err="1"/>
              <a:t>Exogén</a:t>
            </a:r>
            <a:r>
              <a:rPr lang="hu-HU" u="sng" dirty="0"/>
              <a:t> ok: </a:t>
            </a:r>
          </a:p>
          <a:p>
            <a:pPr>
              <a:buNone/>
            </a:pPr>
            <a:r>
              <a:rPr lang="hu-HU" dirty="0"/>
              <a:t>	fermentálható szénhidrogének gyakori, főleg éjszakai, és cumisüvegből való fogyasztása, </a:t>
            </a:r>
            <a:r>
              <a:rPr lang="hu-HU" dirty="0" err="1"/>
              <a:t>Streptococcus</a:t>
            </a:r>
            <a:r>
              <a:rPr lang="hu-HU" dirty="0"/>
              <a:t> </a:t>
            </a:r>
            <a:r>
              <a:rPr lang="hu-HU" dirty="0" err="1"/>
              <a:t>mutans</a:t>
            </a:r>
            <a:r>
              <a:rPr lang="hu-HU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Tej-frontfogak szuvasodása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Th.:             </a:t>
            </a:r>
            <a:r>
              <a:rPr lang="hu-HU" dirty="0" err="1"/>
              <a:t>remineralizáció</a:t>
            </a:r>
            <a:r>
              <a:rPr lang="hu-HU" dirty="0"/>
              <a:t> </a:t>
            </a:r>
          </a:p>
          <a:p>
            <a:pPr lvl="7">
              <a:buNone/>
            </a:pPr>
            <a:r>
              <a:rPr lang="hu-HU" sz="1400" dirty="0"/>
              <a:t>fluoridos lakkok, ecsetelők</a:t>
            </a:r>
          </a:p>
          <a:p>
            <a:pPr>
              <a:buNone/>
            </a:pPr>
            <a:r>
              <a:rPr lang="hu-HU" dirty="0"/>
              <a:t>			impregnálás </a:t>
            </a:r>
          </a:p>
          <a:p>
            <a:pPr>
              <a:buNone/>
            </a:pPr>
            <a:r>
              <a:rPr lang="hu-HU" sz="1500" dirty="0"/>
              <a:t>			  25%-os stroncium-klorid, 10%-os ezüst-nitrát</a:t>
            </a:r>
          </a:p>
          <a:p>
            <a:pPr>
              <a:buNone/>
            </a:pPr>
            <a:r>
              <a:rPr lang="hu-HU" dirty="0"/>
              <a:t>			tömések</a:t>
            </a:r>
          </a:p>
          <a:p>
            <a:pPr>
              <a:buNone/>
            </a:pPr>
            <a:r>
              <a:rPr lang="hu-HU" sz="1500" dirty="0"/>
              <a:t>			  (csak megállított  folyamat esetén, </a:t>
            </a:r>
            <a:r>
              <a:rPr lang="hu-HU" sz="1500" dirty="0" err="1"/>
              <a:t>üi</a:t>
            </a:r>
            <a:r>
              <a:rPr lang="hu-HU" sz="1500" dirty="0"/>
              <a:t>. , </a:t>
            </a:r>
            <a:r>
              <a:rPr lang="hu-HU" sz="1500" dirty="0" err="1"/>
              <a:t>kompomer</a:t>
            </a:r>
            <a:r>
              <a:rPr lang="hu-HU" sz="1500" dirty="0"/>
              <a:t>)</a:t>
            </a:r>
          </a:p>
          <a:p>
            <a:pPr>
              <a:buNone/>
            </a:pPr>
            <a:r>
              <a:rPr lang="hu-HU" dirty="0"/>
              <a:t>			koronák</a:t>
            </a:r>
          </a:p>
          <a:p>
            <a:pPr>
              <a:buNone/>
            </a:pPr>
            <a:r>
              <a:rPr lang="hu-HU" sz="1500" dirty="0"/>
              <a:t>			  (csak megállított  folyamat esetén)</a:t>
            </a:r>
            <a:endParaRPr lang="hu-HU" dirty="0"/>
          </a:p>
          <a:p>
            <a:pPr>
              <a:buNone/>
            </a:pPr>
            <a:r>
              <a:rPr lang="hu-HU" dirty="0"/>
              <a:t>			</a:t>
            </a:r>
            <a:r>
              <a:rPr lang="hu-HU" dirty="0" err="1"/>
              <a:t>pulpakezelés</a:t>
            </a:r>
            <a:r>
              <a:rPr lang="hu-HU" dirty="0"/>
              <a:t> </a:t>
            </a:r>
          </a:p>
          <a:p>
            <a:pPr>
              <a:buNone/>
            </a:pPr>
            <a:r>
              <a:rPr lang="hu-HU" dirty="0"/>
              <a:t>			</a:t>
            </a:r>
            <a:r>
              <a:rPr lang="hu-HU" dirty="0" err="1"/>
              <a:t>extrakció</a:t>
            </a:r>
            <a:endParaRPr lang="hu-HU" dirty="0"/>
          </a:p>
          <a:p>
            <a:pPr>
              <a:buNone/>
            </a:pPr>
            <a:r>
              <a:rPr lang="hu-HU" sz="1500" dirty="0"/>
              <a:t>			  (ha nem </a:t>
            </a:r>
            <a:r>
              <a:rPr lang="hu-HU" sz="1500" dirty="0" err="1"/>
              <a:t>resturálható</a:t>
            </a:r>
            <a:r>
              <a:rPr lang="hu-HU" sz="1500" dirty="0"/>
              <a:t>, ill. kiterjedt gyulladásos folyamatok esetén)</a:t>
            </a:r>
          </a:p>
          <a:p>
            <a:endParaRPr lang="hu-HU" dirty="0"/>
          </a:p>
          <a:p>
            <a:r>
              <a:rPr lang="hu-HU" dirty="0"/>
              <a:t>nehézkes kezelés miatt a </a:t>
            </a:r>
            <a:r>
              <a:rPr lang="hu-HU" dirty="0" err="1"/>
              <a:t>PREVENCIÓn</a:t>
            </a:r>
            <a:r>
              <a:rPr lang="hu-HU" dirty="0"/>
              <a:t> van a hangsúly</a:t>
            </a:r>
          </a:p>
          <a:p>
            <a:pPr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42" name="Picture 2" descr="Ezüstös tejfogak olyan eljárások, jelzések és ellenjavalla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479" y="1357298"/>
            <a:ext cx="2964521" cy="29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te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869"/>
            <a:ext cx="9144000" cy="6236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Tej-frontfogak szuvasodása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Nem megfelelő szájhigiénia esetén lehetséges 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	</a:t>
            </a:r>
            <a:r>
              <a:rPr lang="hu-HU" dirty="0" err="1"/>
              <a:t>Approximális</a:t>
            </a:r>
            <a:r>
              <a:rPr lang="hu-HU" dirty="0"/>
              <a:t> </a:t>
            </a:r>
            <a:r>
              <a:rPr lang="hu-HU" dirty="0" err="1"/>
              <a:t>caries</a:t>
            </a:r>
            <a:endParaRPr lang="hu-HU" dirty="0"/>
          </a:p>
          <a:p>
            <a:endParaRPr lang="hu-HU" dirty="0"/>
          </a:p>
          <a:p>
            <a:r>
              <a:rPr lang="hu-HU" dirty="0"/>
              <a:t>Th.: 	elcsiszolás, impregnálás</a:t>
            </a:r>
          </a:p>
          <a:p>
            <a:pPr>
              <a:buNone/>
            </a:pPr>
            <a:r>
              <a:rPr lang="hu-HU" dirty="0"/>
              <a:t>			tömések </a:t>
            </a:r>
            <a:r>
              <a:rPr lang="hu-HU" sz="1600" dirty="0"/>
              <a:t>(</a:t>
            </a:r>
            <a:r>
              <a:rPr lang="hu-HU" sz="1600" dirty="0" err="1"/>
              <a:t>üvegionomer</a:t>
            </a:r>
            <a:r>
              <a:rPr lang="hu-HU" sz="1600" dirty="0"/>
              <a:t>, </a:t>
            </a:r>
            <a:r>
              <a:rPr lang="hu-HU" sz="1600" dirty="0" err="1"/>
              <a:t>kompomer</a:t>
            </a:r>
            <a:r>
              <a:rPr lang="hu-HU" sz="1600" dirty="0"/>
              <a:t>)</a:t>
            </a:r>
          </a:p>
        </p:txBody>
      </p:sp>
      <p:pic>
        <p:nvPicPr>
          <p:cNvPr id="7170" name="Picture 2" descr="Képtalálat a következőre: „tejfog ecsetelé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114799"/>
            <a:ext cx="55626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Tejmolárisok</a:t>
            </a:r>
            <a:r>
              <a:rPr lang="hu-HU" dirty="0"/>
              <a:t> szuvasodása: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Nehezen ellátható fogak</a:t>
            </a:r>
          </a:p>
          <a:p>
            <a:r>
              <a:rPr lang="hu-HU" dirty="0"/>
              <a:t>Gyors progresszió </a:t>
            </a:r>
            <a:r>
              <a:rPr lang="hu-HU" dirty="0">
                <a:sym typeface="Wingdings" pitchFamily="2" charset="2"/>
              </a:rPr>
              <a:t>dentinben gyorsan haladó folyamat  </a:t>
            </a:r>
            <a:r>
              <a:rPr lang="hu-HU" dirty="0" err="1">
                <a:sym typeface="Wingdings" pitchFamily="2" charset="2"/>
              </a:rPr>
              <a:t>pulpaérintettség</a:t>
            </a:r>
            <a:r>
              <a:rPr lang="hu-HU" dirty="0">
                <a:sym typeface="Wingdings" pitchFamily="2" charset="2"/>
              </a:rPr>
              <a:t>  gyulladásos folyamatok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>
                <a:sym typeface="Wingdings" pitchFamily="2" charset="2"/>
              </a:rPr>
              <a:t>Th.: elcsiszolás, impregnálás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ART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  </a:t>
            </a:r>
            <a:r>
              <a:rPr lang="hu-HU" sz="1600" dirty="0">
                <a:sym typeface="Wingdings" pitchFamily="2" charset="2"/>
              </a:rPr>
              <a:t>(kézi eszközzel – exkavátor, szuvas dentin eltávolítása + impregnálás, esetleg 		   	 </a:t>
            </a:r>
            <a:r>
              <a:rPr lang="hu-HU" sz="1600" dirty="0" err="1">
                <a:sym typeface="Wingdings" pitchFamily="2" charset="2"/>
              </a:rPr>
              <a:t>üvegionomer</a:t>
            </a:r>
            <a:r>
              <a:rPr lang="hu-HU" sz="1600" dirty="0">
                <a:sym typeface="Wingdings" pitchFamily="2" charset="2"/>
              </a:rPr>
              <a:t> tömőanyag)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Tömés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  </a:t>
            </a:r>
            <a:r>
              <a:rPr lang="hu-HU" sz="1500" dirty="0">
                <a:sym typeface="Wingdings" pitchFamily="2" charset="2"/>
              </a:rPr>
              <a:t>(</a:t>
            </a:r>
            <a:r>
              <a:rPr lang="hu-HU" sz="1500" dirty="0" err="1">
                <a:sym typeface="Wingdings" pitchFamily="2" charset="2"/>
              </a:rPr>
              <a:t>üvegionomer</a:t>
            </a:r>
            <a:r>
              <a:rPr lang="hu-HU" sz="1500" dirty="0">
                <a:sym typeface="Wingdings" pitchFamily="2" charset="2"/>
              </a:rPr>
              <a:t>, /amalgám/, </a:t>
            </a:r>
            <a:r>
              <a:rPr lang="hu-HU" sz="1500" dirty="0" err="1">
                <a:sym typeface="Wingdings" pitchFamily="2" charset="2"/>
              </a:rPr>
              <a:t>kompomer</a:t>
            </a:r>
            <a:r>
              <a:rPr lang="hu-HU" sz="1500" dirty="0">
                <a:sym typeface="Wingdings" pitchFamily="2" charset="2"/>
              </a:rPr>
              <a:t> alábéleléssel)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Koronák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  </a:t>
            </a:r>
            <a:r>
              <a:rPr lang="hu-HU" sz="1500" dirty="0">
                <a:sym typeface="Wingdings" pitchFamily="2" charset="2"/>
              </a:rPr>
              <a:t>(általában acél)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Gyökérkezelés </a:t>
            </a:r>
            <a:r>
              <a:rPr lang="hu-HU" sz="1400" dirty="0">
                <a:sym typeface="Wingdings" pitchFamily="2" charset="2"/>
              </a:rPr>
              <a:t>(</a:t>
            </a:r>
            <a:r>
              <a:rPr lang="hu-HU" sz="1400" dirty="0" err="1">
                <a:sym typeface="Wingdings" pitchFamily="2" charset="2"/>
              </a:rPr>
              <a:t>pulpotomia</a:t>
            </a:r>
            <a:r>
              <a:rPr lang="hu-HU" sz="1400" dirty="0">
                <a:sym typeface="Wingdings" pitchFamily="2" charset="2"/>
              </a:rPr>
              <a:t>, </a:t>
            </a:r>
            <a:r>
              <a:rPr lang="hu-HU" sz="1400" dirty="0" err="1">
                <a:sym typeface="Wingdings" pitchFamily="2" charset="2"/>
              </a:rPr>
              <a:t>pulpektómia</a:t>
            </a:r>
            <a:r>
              <a:rPr lang="hu-HU" sz="1400" dirty="0">
                <a:sym typeface="Wingdings" pitchFamily="2" charset="2"/>
              </a:rPr>
              <a:t>)</a:t>
            </a:r>
            <a:r>
              <a:rPr lang="hu-HU" dirty="0">
                <a:sym typeface="Wingdings" pitchFamily="2" charset="2"/>
              </a:rPr>
              <a:t> + koronai restauráció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</a:t>
            </a:r>
            <a:r>
              <a:rPr lang="hu-HU" dirty="0" err="1">
                <a:sym typeface="Wingdings" pitchFamily="2" charset="2"/>
              </a:rPr>
              <a:t>Extrakció</a:t>
            </a:r>
            <a:r>
              <a:rPr lang="hu-HU" dirty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hu-HU" sz="1500" dirty="0">
                <a:sym typeface="Wingdings" pitchFamily="2" charset="2"/>
              </a:rPr>
              <a:t>		 (reménytelen prognózisú fogak esetén, ill. kiterjedt gyulladások – maradó fog csírája!, helyfenntartó 		  szükségessége)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446</TotalTime>
  <Words>1034</Words>
  <Application>Microsoft Macintosh PowerPoint</Application>
  <PresentationFormat>Diavetítés a képernyőre (4:3 oldalarány)</PresentationFormat>
  <Paragraphs>211</Paragraphs>
  <Slides>39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5" baseType="lpstr">
      <vt:lpstr>Calibri</vt:lpstr>
      <vt:lpstr>Georgia</vt:lpstr>
      <vt:lpstr>Times New Roman</vt:lpstr>
      <vt:lpstr>Wingdings</vt:lpstr>
      <vt:lpstr>Wingdings 2</vt:lpstr>
      <vt:lpstr>Polgári</vt:lpstr>
      <vt:lpstr>Tejfogak szuvasodása, ellátása, következményes betegségei Tömőanyagok a gyermekfogászatban</vt:lpstr>
      <vt:lpstr>Tejfogak anatómiája ism.</vt:lpstr>
      <vt:lpstr>Caries diagnosztika</vt:lpstr>
      <vt:lpstr>Tej-frontfogak szuvasodása</vt:lpstr>
      <vt:lpstr>Tej-frontfogak szuvasodása</vt:lpstr>
      <vt:lpstr>PowerPoint-bemutató</vt:lpstr>
      <vt:lpstr>PowerPoint-bemutató</vt:lpstr>
      <vt:lpstr>Tej-frontfogak szuvasodása</vt:lpstr>
      <vt:lpstr>Tejmolárisok szuvasodása:</vt:lpstr>
      <vt:lpstr>Következményes betegségek</vt:lpstr>
      <vt:lpstr>Diagnosztika tejfogak esetén:</vt:lpstr>
      <vt:lpstr>Diagnosztika tejfogak esetén:</vt:lpstr>
      <vt:lpstr>Tejfogak töméskészítése</vt:lpstr>
      <vt:lpstr>Pulpakezelések:</vt:lpstr>
      <vt:lpstr>Pulpotómia</vt:lpstr>
      <vt:lpstr>Pulpektómia – tejfogak gyökérkezelése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Gyerekfogászatban használatos tömőanyagok</vt:lpstr>
      <vt:lpstr>Üvegionomer cementek (GIC)</vt:lpstr>
      <vt:lpstr>Üvegionomer Cementek  - GIC</vt:lpstr>
      <vt:lpstr>Kompomerek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Tejfogak szuvasodása, következményes betegségei Tömőanyagok a gyermekfogászatban</dc:title>
  <dc:creator>Dóri</dc:creator>
  <cp:lastModifiedBy>Tímea Szabados</cp:lastModifiedBy>
  <cp:revision>49</cp:revision>
  <dcterms:created xsi:type="dcterms:W3CDTF">2018-03-04T09:56:17Z</dcterms:created>
  <dcterms:modified xsi:type="dcterms:W3CDTF">2020-11-13T21:36:40Z</dcterms:modified>
</cp:coreProperties>
</file>